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60" r:id="rId3"/>
  </p:sldMasterIdLst>
  <p:notesMasterIdLst>
    <p:notesMasterId r:id="rId9"/>
  </p:notesMasterIdLst>
  <p:handoutMasterIdLst>
    <p:handoutMasterId r:id="rId10"/>
  </p:handoutMasterIdLst>
  <p:sldIdLst>
    <p:sldId id="278" r:id="rId4"/>
    <p:sldId id="295" r:id="rId5"/>
    <p:sldId id="296" r:id="rId6"/>
    <p:sldId id="297" r:id="rId7"/>
    <p:sldId id="298" r:id="rId8"/>
  </p:sldIdLst>
  <p:sldSz cx="9144000" cy="5715000" type="screen16x10"/>
  <p:notesSz cx="6797675" cy="9874250"/>
  <p:defaultTextStyle>
    <a:defPPr>
      <a:defRPr lang="ru-RU"/>
    </a:defPPr>
    <a:lvl1pPr algn="l" defTabSz="457200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A6C0"/>
    <a:srgbClr val="117181"/>
    <a:srgbClr val="414141"/>
    <a:srgbClr val="11717E"/>
    <a:srgbClr val="363636"/>
    <a:srgbClr val="FF2B31"/>
    <a:srgbClr val="808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702" autoAdjust="0"/>
    <p:restoredTop sz="94171" autoAdjust="0"/>
  </p:normalViewPr>
  <p:slideViewPr>
    <p:cSldViewPr snapToGrid="0" snapToObjects="1">
      <p:cViewPr varScale="1">
        <p:scale>
          <a:sx n="128" d="100"/>
          <a:sy n="128" d="100"/>
        </p:scale>
        <p:origin x="-1650" y="-8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141" tIns="45570" rIns="91141" bIns="4557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141" tIns="45570" rIns="91141" bIns="4557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i="0">
                <a:latin typeface="+mn-lt"/>
                <a:cs typeface="+mn-cs"/>
              </a:defRPr>
            </a:lvl1pPr>
          </a:lstStyle>
          <a:p>
            <a:pPr>
              <a:defRPr/>
            </a:pPr>
            <a:fld id="{8F5C155D-008B-4978-91D5-04FDE8EAFFF0}" type="datetimeFigureOut">
              <a:rPr lang="ru-RU"/>
              <a:pPr>
                <a:defRPr/>
              </a:pPr>
              <a:t>29.06.2017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141" tIns="45570" rIns="91141" bIns="4557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141" tIns="45570" rIns="91141" bIns="4557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i="0">
                <a:latin typeface="+mn-lt"/>
                <a:cs typeface="+mn-cs"/>
              </a:defRPr>
            </a:lvl1pPr>
          </a:lstStyle>
          <a:p>
            <a:pPr>
              <a:defRPr/>
            </a:pPr>
            <a:fld id="{3560BF43-8175-4BD8-ADA6-F660E6194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9675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141" tIns="45570" rIns="91141" bIns="4557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141" tIns="45570" rIns="91141" bIns="4557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i="0">
                <a:latin typeface="+mn-lt"/>
                <a:cs typeface="+mn-cs"/>
              </a:defRPr>
            </a:lvl1pPr>
          </a:lstStyle>
          <a:p>
            <a:pPr>
              <a:defRPr/>
            </a:pPr>
            <a:fld id="{65FC705C-0B3E-49C2-88FD-26732EDB14D5}" type="datetimeFigureOut">
              <a:rPr lang="ru-RU"/>
              <a:pPr>
                <a:defRPr/>
              </a:pPr>
              <a:t>29.06.2017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41363"/>
            <a:ext cx="59245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41" tIns="45570" rIns="91141" bIns="4557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141" tIns="45570" rIns="91141" bIns="4557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141" tIns="45570" rIns="91141" bIns="4557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141" tIns="45570" rIns="91141" bIns="4557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i="0">
                <a:latin typeface="+mn-lt"/>
                <a:cs typeface="+mn-cs"/>
              </a:defRPr>
            </a:lvl1pPr>
          </a:lstStyle>
          <a:p>
            <a:pPr>
              <a:defRPr/>
            </a:pPr>
            <a:fld id="{8505EFB3-8F34-4D73-A0A2-8E976C5DE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2329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05EFB3-8F34-4D73-A0A2-8E976C5DEEB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091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05EFB3-8F34-4D73-A0A2-8E976C5DEEB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865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05EFB3-8F34-4D73-A0A2-8E976C5DEEB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389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0" y="5038725"/>
            <a:ext cx="9144000" cy="0"/>
          </a:xfrm>
          <a:prstGeom prst="line">
            <a:avLst/>
          </a:prstGeom>
          <a:ln w="3175" cmpd="sng">
            <a:solidFill>
              <a:srgbClr val="797C7C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208088" y="5038725"/>
            <a:ext cx="3968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13"/>
          <p:cNvSpPr>
            <a:spLocks noChangeArrowheads="1"/>
          </p:cNvSpPr>
          <p:nvPr/>
        </p:nvSpPr>
        <p:spPr bwMode="auto">
          <a:xfrm>
            <a:off x="1139825" y="125413"/>
            <a:ext cx="8004175" cy="2316162"/>
          </a:xfrm>
          <a:prstGeom prst="rect">
            <a:avLst/>
          </a:prstGeom>
          <a:solidFill>
            <a:srgbClr val="11717E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i="0">
              <a:solidFill>
                <a:srgbClr val="FFFFFF"/>
              </a:solidFill>
            </a:endParaRPr>
          </a:p>
        </p:txBody>
      </p:sp>
      <p:sp>
        <p:nvSpPr>
          <p:cNvPr id="8" name="Прямоугольник 14"/>
          <p:cNvSpPr>
            <a:spLocks noChangeArrowheads="1"/>
          </p:cNvSpPr>
          <p:nvPr/>
        </p:nvSpPr>
        <p:spPr bwMode="auto">
          <a:xfrm>
            <a:off x="0" y="125413"/>
            <a:ext cx="1092200" cy="2316162"/>
          </a:xfrm>
          <a:prstGeom prst="rect">
            <a:avLst/>
          </a:prstGeom>
          <a:solidFill>
            <a:srgbClr val="11717E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i="0">
              <a:solidFill>
                <a:srgbClr val="FFFFFF"/>
              </a:solidFill>
            </a:endParaRPr>
          </a:p>
        </p:txBody>
      </p:sp>
      <p:pic>
        <p:nvPicPr>
          <p:cNvPr id="9" name="Picture 11" descr="shablon-10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82550" y="295275"/>
            <a:ext cx="1193800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shablon_GERB-11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469188" y="295275"/>
            <a:ext cx="1493837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5038725"/>
            <a:ext cx="9144000" cy="0"/>
          </a:xfrm>
          <a:prstGeom prst="line">
            <a:avLst/>
          </a:prstGeom>
          <a:ln w="3175" cmpd="sng">
            <a:solidFill>
              <a:srgbClr val="797C7C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1208088" y="5038725"/>
            <a:ext cx="3968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13"/>
          <p:cNvSpPr>
            <a:spLocks noChangeArrowheads="1"/>
          </p:cNvSpPr>
          <p:nvPr/>
        </p:nvSpPr>
        <p:spPr bwMode="auto">
          <a:xfrm>
            <a:off x="1139825" y="125413"/>
            <a:ext cx="8004175" cy="2316162"/>
          </a:xfrm>
          <a:prstGeom prst="rect">
            <a:avLst/>
          </a:prstGeom>
          <a:solidFill>
            <a:srgbClr val="11717E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i="0">
              <a:solidFill>
                <a:srgbClr val="FFFFFF"/>
              </a:solidFill>
            </a:endParaRP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auto">
          <a:xfrm>
            <a:off x="0" y="125413"/>
            <a:ext cx="1092200" cy="2316162"/>
          </a:xfrm>
          <a:prstGeom prst="rect">
            <a:avLst/>
          </a:prstGeom>
          <a:solidFill>
            <a:srgbClr val="11717E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i="0">
              <a:solidFill>
                <a:srgbClr val="FFFFFF"/>
              </a:solidFill>
            </a:endParaRPr>
          </a:p>
        </p:txBody>
      </p:sp>
      <p:pic>
        <p:nvPicPr>
          <p:cNvPr id="7" name="Picture 10" descr="shablon-10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82550" y="295275"/>
            <a:ext cx="1193800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shablon_GERB-11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469188" y="295275"/>
            <a:ext cx="1493837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N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7938"/>
            <a:ext cx="9144000" cy="569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Прямоугольник 8"/>
          <p:cNvSpPr>
            <a:spLocks noChangeArrowheads="1"/>
          </p:cNvSpPr>
          <p:nvPr/>
        </p:nvSpPr>
        <p:spPr bwMode="auto">
          <a:xfrm>
            <a:off x="1139825" y="125413"/>
            <a:ext cx="8004175" cy="1152525"/>
          </a:xfrm>
          <a:prstGeom prst="rect">
            <a:avLst/>
          </a:prstGeom>
          <a:solidFill>
            <a:srgbClr val="11717E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i="0">
              <a:solidFill>
                <a:srgbClr val="FFFFFF"/>
              </a:solidFill>
            </a:endParaRPr>
          </a:p>
        </p:txBody>
      </p:sp>
      <p:sp>
        <p:nvSpPr>
          <p:cNvPr id="1028" name="Прямоугольник 9"/>
          <p:cNvSpPr>
            <a:spLocks noChangeArrowheads="1"/>
          </p:cNvSpPr>
          <p:nvPr userDrawn="1"/>
        </p:nvSpPr>
        <p:spPr bwMode="auto">
          <a:xfrm>
            <a:off x="0" y="125413"/>
            <a:ext cx="1092200" cy="1152525"/>
          </a:xfrm>
          <a:prstGeom prst="rect">
            <a:avLst/>
          </a:prstGeom>
          <a:solidFill>
            <a:srgbClr val="11717E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i="0">
              <a:solidFill>
                <a:srgbClr val="FFFFFF"/>
              </a:solidFill>
            </a:endParaRPr>
          </a:p>
        </p:txBody>
      </p:sp>
      <p:sp>
        <p:nvSpPr>
          <p:cNvPr id="21" name="Номер слайда 5"/>
          <p:cNvSpPr txBox="1">
            <a:spLocks/>
          </p:cNvSpPr>
          <p:nvPr/>
        </p:nvSpPr>
        <p:spPr bwMode="auto">
          <a:xfrm>
            <a:off x="8756650" y="5297488"/>
            <a:ext cx="387350" cy="200025"/>
          </a:xfrm>
          <a:prstGeom prst="rect">
            <a:avLst/>
          </a:prstGeom>
          <a:solidFill>
            <a:srgbClr val="1171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ru-RU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D012FF-C0BF-417B-9476-BD38C0337A10}" type="slidenum">
              <a:rPr lang="ru-RU" sz="1050" i="0" smtClean="0">
                <a:solidFill>
                  <a:schemeClr val="bg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i="0" dirty="0">
              <a:solidFill>
                <a:schemeClr val="bg1"/>
              </a:solidFill>
            </a:endParaRPr>
          </a:p>
        </p:txBody>
      </p:sp>
      <p:pic>
        <p:nvPicPr>
          <p:cNvPr id="1030" name="Picture 9" descr="shablon-10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-82550" y="295275"/>
            <a:ext cx="1193800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0" descr="shablon_GERB-11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7693025" y="112713"/>
            <a:ext cx="12604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FON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7938"/>
            <a:ext cx="9144000" cy="569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5038725"/>
            <a:ext cx="9144000" cy="0"/>
          </a:xfrm>
          <a:prstGeom prst="line">
            <a:avLst/>
          </a:prstGeom>
          <a:ln w="3175" cmpd="sng">
            <a:solidFill>
              <a:srgbClr val="797C7C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208088" y="5038725"/>
            <a:ext cx="3968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3" name="Прямоугольник 16"/>
          <p:cNvSpPr>
            <a:spLocks noChangeArrowheads="1"/>
          </p:cNvSpPr>
          <p:nvPr/>
        </p:nvSpPr>
        <p:spPr bwMode="auto">
          <a:xfrm>
            <a:off x="1139825" y="125413"/>
            <a:ext cx="8004175" cy="2316162"/>
          </a:xfrm>
          <a:prstGeom prst="rect">
            <a:avLst/>
          </a:prstGeom>
          <a:solidFill>
            <a:srgbClr val="11717E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i="0">
              <a:solidFill>
                <a:srgbClr val="FFFFFF"/>
              </a:solidFill>
            </a:endParaRPr>
          </a:p>
        </p:txBody>
      </p:sp>
      <p:sp>
        <p:nvSpPr>
          <p:cNvPr id="2054" name="Прямоугольник 17"/>
          <p:cNvSpPr>
            <a:spLocks noChangeArrowheads="1"/>
          </p:cNvSpPr>
          <p:nvPr/>
        </p:nvSpPr>
        <p:spPr bwMode="auto">
          <a:xfrm>
            <a:off x="0" y="125413"/>
            <a:ext cx="1092200" cy="2316162"/>
          </a:xfrm>
          <a:prstGeom prst="rect">
            <a:avLst/>
          </a:prstGeom>
          <a:solidFill>
            <a:srgbClr val="11717E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i="0">
              <a:solidFill>
                <a:srgbClr val="FFFFFF"/>
              </a:solidFill>
            </a:endParaRPr>
          </a:p>
        </p:txBody>
      </p:sp>
      <p:pic>
        <p:nvPicPr>
          <p:cNvPr id="2055" name="Picture 10" descr="shablon-10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-82550" y="295275"/>
            <a:ext cx="1193800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1" descr="shablon_GERB-11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7469188" y="295275"/>
            <a:ext cx="1493837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09" r:id="rId3"/>
    <p:sldLayoutId id="2147483710" r:id="rId4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FON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7938"/>
            <a:ext cx="9144000" cy="569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1335088"/>
            <a:ext cx="9144000" cy="416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0"/>
          </a:p>
        </p:txBody>
      </p:sp>
      <p:sp>
        <p:nvSpPr>
          <p:cNvPr id="3076" name="Прямоугольник 18"/>
          <p:cNvSpPr>
            <a:spLocks noChangeArrowheads="1"/>
          </p:cNvSpPr>
          <p:nvPr/>
        </p:nvSpPr>
        <p:spPr bwMode="auto">
          <a:xfrm>
            <a:off x="1139825" y="125413"/>
            <a:ext cx="8004175" cy="1152525"/>
          </a:xfrm>
          <a:prstGeom prst="rect">
            <a:avLst/>
          </a:prstGeom>
          <a:solidFill>
            <a:srgbClr val="11717E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i="0">
              <a:solidFill>
                <a:srgbClr val="FFFFFF"/>
              </a:solidFill>
            </a:endParaRPr>
          </a:p>
        </p:txBody>
      </p:sp>
      <p:sp>
        <p:nvSpPr>
          <p:cNvPr id="3077" name="Прямоугольник 19"/>
          <p:cNvSpPr>
            <a:spLocks noChangeArrowheads="1"/>
          </p:cNvSpPr>
          <p:nvPr/>
        </p:nvSpPr>
        <p:spPr bwMode="auto">
          <a:xfrm>
            <a:off x="0" y="125413"/>
            <a:ext cx="1092200" cy="1152525"/>
          </a:xfrm>
          <a:prstGeom prst="rect">
            <a:avLst/>
          </a:prstGeom>
          <a:solidFill>
            <a:srgbClr val="11717E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i="0">
              <a:solidFill>
                <a:srgbClr val="FFFFFF"/>
              </a:solidFill>
            </a:endParaRPr>
          </a:p>
        </p:txBody>
      </p:sp>
      <p:sp>
        <p:nvSpPr>
          <p:cNvPr id="23" name="Номер слайда 5"/>
          <p:cNvSpPr txBox="1">
            <a:spLocks/>
          </p:cNvSpPr>
          <p:nvPr/>
        </p:nvSpPr>
        <p:spPr bwMode="auto">
          <a:xfrm>
            <a:off x="8756650" y="5297488"/>
            <a:ext cx="387350" cy="200025"/>
          </a:xfrm>
          <a:prstGeom prst="rect">
            <a:avLst/>
          </a:prstGeom>
          <a:solidFill>
            <a:srgbClr val="1171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ru-RU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2CAD7C0-E3A8-428B-806B-78A5455BC54C}" type="slidenum">
              <a:rPr lang="ru-RU" sz="1050" i="0" smtClean="0">
                <a:solidFill>
                  <a:schemeClr val="bg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i="0" dirty="0">
              <a:solidFill>
                <a:schemeClr val="bg1"/>
              </a:solidFill>
            </a:endParaRPr>
          </a:p>
        </p:txBody>
      </p:sp>
      <p:pic>
        <p:nvPicPr>
          <p:cNvPr id="3079" name="Picture 10" descr="shablon-10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-82550" y="295275"/>
            <a:ext cx="1193800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1" descr="shablon_GERB-11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693025" y="112713"/>
            <a:ext cx="12604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4" r:id="rId3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gif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ntosai.portalkso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4000" y="2876210"/>
            <a:ext cx="763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0" dirty="0"/>
              <a:t>Opening the 1</a:t>
            </a:r>
            <a:r>
              <a:rPr lang="en-US" sz="2800" b="1" i="0" dirty="0" smtClean="0"/>
              <a:t>st </a:t>
            </a:r>
            <a:r>
              <a:rPr lang="en-US" sz="2800" b="1" i="0" dirty="0"/>
              <a:t>meeting</a:t>
            </a:r>
            <a:r>
              <a:rPr lang="ru-RU" sz="2800" b="1" i="0" dirty="0"/>
              <a:t> </a:t>
            </a:r>
            <a:r>
              <a:rPr lang="en-US" sz="2800" b="1" i="0" dirty="0"/>
              <a:t>of INTOSAI Working Group on Public Procurement Audit </a:t>
            </a:r>
            <a:endParaRPr lang="ru-RU" sz="2800" b="1" i="0" dirty="0"/>
          </a:p>
        </p:txBody>
      </p:sp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4226400" y="2433600"/>
            <a:ext cx="47027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32800" y="496298"/>
            <a:ext cx="613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0" dirty="0" smtClean="0">
                <a:solidFill>
                  <a:schemeClr val="bg1"/>
                </a:solidFill>
              </a:rPr>
              <a:t>The Accounts Chamber of the Russian Federation</a:t>
            </a:r>
            <a:endParaRPr lang="ru-RU" sz="2800" i="0" cap="all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9697" y="5068113"/>
            <a:ext cx="86899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/>
              <a:t>N.A.Bocharova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8400" y="295200"/>
            <a:ext cx="5644800" cy="777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solidFill>
                  <a:schemeClr val="bg1"/>
                </a:solidFill>
              </a:rPr>
              <a:t>Members of the Working group</a:t>
            </a:r>
            <a:endParaRPr lang="ru-RU" sz="2200" b="1" i="0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77921" y="1195350"/>
            <a:ext cx="6782400" cy="597600"/>
          </a:xfrm>
          <a:prstGeom prst="roundRect">
            <a:avLst/>
          </a:prstGeom>
          <a:noFill/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includes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SAIs of 17 countries</a:t>
            </a:r>
            <a:endParaRPr lang="ru-RU" sz="1600" b="1" dirty="0"/>
          </a:p>
        </p:txBody>
      </p:sp>
      <p:pic>
        <p:nvPicPr>
          <p:cNvPr id="1026" name="Picture 2" descr="C:\Users\Katalkin_AA\Desktop\флаги интосаи\Flag_of_Russi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615" y="1737912"/>
            <a:ext cx="1150804" cy="50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352419" y="1768944"/>
            <a:ext cx="3312000" cy="4666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Russia (group </a:t>
            </a:r>
            <a:r>
              <a:rPr lang="en-US" dirty="0" smtClean="0">
                <a:solidFill>
                  <a:schemeClr val="tx1"/>
                </a:solidFill>
              </a:rPr>
              <a:t>chair)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Katalkin_AA\Desktop\флаги интосаи\азербайджа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76" y="2424350"/>
            <a:ext cx="1150804" cy="51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327580" y="2446752"/>
            <a:ext cx="1584598" cy="4666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Azerbaijan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8" name="Picture 4" descr="C:\Users\Katalkin_AA\Desktop\флаги интосаи\замб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51" y="3019605"/>
            <a:ext cx="1150804" cy="48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333755" y="3019605"/>
            <a:ext cx="1584000" cy="4666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Zambia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30" name="Picture 6" descr="C:\Users\Katalkin_AA\Desktop\флаги интосаи\латвия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49" y="3602420"/>
            <a:ext cx="1150206" cy="53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333755" y="3605666"/>
            <a:ext cx="1584598" cy="4666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Latvia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31" name="Picture 7" descr="C:\Users\Katalkin_AA\Desktop\флаги интосаи\армения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76" y="4202042"/>
            <a:ext cx="1150206" cy="51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326982" y="4236622"/>
            <a:ext cx="1584598" cy="4666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Armenia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32" name="Picture 8" descr="C:\Users\Katalkin_AA\Desktop\флаги интосаи\казахстан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598" y="2424350"/>
            <a:ext cx="1150206" cy="50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4341009" y="2469154"/>
            <a:ext cx="1468800" cy="4666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Kazakhstan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33" name="Picture 9" descr="C:\Users\Katalkin_AA\Desktop\флаги интосаи\португалия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617" y="3019605"/>
            <a:ext cx="1151103" cy="50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4349720" y="3018928"/>
            <a:ext cx="1468800" cy="4666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Portugal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34" name="Picture 10" descr="C:\Users\Katalkin_AA\Desktop\флаги интосаи\беларусь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992" y="3595394"/>
            <a:ext cx="1153728" cy="50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4349720" y="3601605"/>
            <a:ext cx="1465278" cy="4666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Belarus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35" name="Picture 11" descr="C:\Users\Katalkin_AA\Desktop\флаги интосаи\киргизия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992" y="4191818"/>
            <a:ext cx="1167812" cy="5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4369502" y="4224444"/>
            <a:ext cx="1468800" cy="4666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Kyrgyzstan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36" name="Picture 12" descr="C:\Users\Katalkin_AA\Desktop\флаги интосаи\словения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266" y="2424350"/>
            <a:ext cx="1154625" cy="50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7232891" y="2424350"/>
            <a:ext cx="1634400" cy="4666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Slovenia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37" name="Picture 13" descr="C:\Users\Katalkin_AA\Desktop\флаги интосаи\грузия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475" y="3027825"/>
            <a:ext cx="1150205" cy="49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7228761" y="3062503"/>
            <a:ext cx="1634400" cy="4666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Georgia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38" name="Picture 14" descr="C:\Users\Katalkin_AA\Desktop\флаги интосаи\китай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266" y="3601605"/>
            <a:ext cx="1150205" cy="50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7228471" y="3639851"/>
            <a:ext cx="1634400" cy="4666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China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39" name="Picture 15" descr="C:\Users\Katalkin_AA\Desktop\флаги интосаи\юар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367" y="4217820"/>
            <a:ext cx="1151103" cy="50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7228471" y="4260692"/>
            <a:ext cx="1634400" cy="4666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South Africa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2" name="Фигура1"/>
          <p:cNvPicPr/>
          <p:nvPr/>
        </p:nvPicPr>
        <p:blipFill>
          <a:blip r:embed="rId15">
            <a:lum/>
            <a:alphaModFix/>
          </a:blip>
          <a:srcRect/>
          <a:stretch>
            <a:fillRect/>
          </a:stretch>
        </p:blipFill>
        <p:spPr>
          <a:xfrm>
            <a:off x="187969" y="4973436"/>
            <a:ext cx="1167973" cy="511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Фигура2"/>
          <p:cNvPicPr/>
          <p:nvPr/>
        </p:nvPicPr>
        <p:blipFill>
          <a:blip r:embed="rId16">
            <a:lum/>
            <a:alphaModFix/>
          </a:blip>
          <a:srcRect/>
          <a:stretch>
            <a:fillRect/>
          </a:stretch>
        </p:blipFill>
        <p:spPr>
          <a:xfrm>
            <a:off x="2201615" y="4995293"/>
            <a:ext cx="1147697" cy="511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Фигура3"/>
          <p:cNvPicPr/>
          <p:nvPr/>
        </p:nvPicPr>
        <p:blipFill>
          <a:blip r:embed="rId17">
            <a:lum/>
            <a:alphaModFix/>
          </a:blip>
          <a:srcRect/>
          <a:stretch>
            <a:fillRect/>
          </a:stretch>
        </p:blipFill>
        <p:spPr>
          <a:xfrm>
            <a:off x="4505981" y="4997767"/>
            <a:ext cx="1147697" cy="506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Фигура4"/>
          <p:cNvPicPr/>
          <p:nvPr/>
        </p:nvPicPr>
        <p:blipFill>
          <a:blip r:embed="rId18">
            <a:lum/>
            <a:alphaModFix/>
          </a:blip>
          <a:srcRect/>
          <a:stretch>
            <a:fillRect/>
          </a:stretch>
        </p:blipFill>
        <p:spPr>
          <a:xfrm>
            <a:off x="6531532" y="4993161"/>
            <a:ext cx="1151623" cy="51107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Прямоугольник 37"/>
          <p:cNvSpPr/>
          <p:nvPr/>
        </p:nvSpPr>
        <p:spPr>
          <a:xfrm>
            <a:off x="1272639" y="5040097"/>
            <a:ext cx="928976" cy="4666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Kuwait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278978" y="5024337"/>
            <a:ext cx="1227003" cy="4666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Pakistan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632043" y="5040834"/>
            <a:ext cx="899489" cy="4666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Serbia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581555" y="5024337"/>
            <a:ext cx="1122016" cy="4666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Thailand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87969" y="4795520"/>
            <a:ext cx="8576724" cy="270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76776" y="2314150"/>
            <a:ext cx="85156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62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59662" y="475015"/>
            <a:ext cx="55931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200" b="1" i="0" dirty="0">
                <a:solidFill>
                  <a:schemeClr val="bg1"/>
                </a:solidFill>
              </a:rPr>
              <a:t>The results of the </a:t>
            </a:r>
            <a:r>
              <a:rPr lang="en-US" sz="2200" b="1" i="0" dirty="0" smtClean="0">
                <a:solidFill>
                  <a:schemeClr val="bg1"/>
                </a:solidFill>
              </a:rPr>
              <a:t>Task Force on Public Procurement Audit</a:t>
            </a:r>
            <a:endParaRPr lang="ru-RU" sz="2200" i="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98400" y="2368800"/>
            <a:ext cx="532800" cy="619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0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312800" y="2989200"/>
            <a:ext cx="532800" cy="619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0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320000" y="3702000"/>
            <a:ext cx="532800" cy="619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3611" y="1661643"/>
            <a:ext cx="862501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900" b="1" i="0" dirty="0"/>
              <a:t>The  international experience and methodological </a:t>
            </a:r>
            <a:r>
              <a:rPr lang="en-US" sz="1900" b="1" i="0" dirty="0" smtClean="0"/>
              <a:t>basis </a:t>
            </a:r>
            <a:r>
              <a:rPr lang="en-US" sz="1900" b="1" i="0" dirty="0"/>
              <a:t>of conducting audit in the sphere of public procurement were </a:t>
            </a:r>
            <a:r>
              <a:rPr lang="en-US" sz="1900" b="1" i="0" dirty="0" smtClean="0"/>
              <a:t>studied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900" b="1" i="0" dirty="0" smtClean="0"/>
              <a:t>Pilot </a:t>
            </a:r>
            <a:r>
              <a:rPr lang="en-US" sz="1900" b="1" i="0" dirty="0"/>
              <a:t>projects on  public procurement audit were  </a:t>
            </a:r>
            <a:r>
              <a:rPr lang="en-US" sz="1900" b="1" i="0" dirty="0" smtClean="0"/>
              <a:t>implemented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900" b="1" i="0" dirty="0" smtClean="0"/>
              <a:t>The  </a:t>
            </a:r>
            <a:r>
              <a:rPr lang="en-US" sz="1900" b="1" i="0" dirty="0"/>
              <a:t>platform for information exchange was created </a:t>
            </a:r>
            <a:r>
              <a:rPr lang="en-US" sz="1900" b="1" i="0" dirty="0">
                <a:solidFill>
                  <a:srgbClr val="FF0000"/>
                </a:solidFill>
                <a:hlinkClick r:id="rId3"/>
              </a:rPr>
              <a:t>http://</a:t>
            </a:r>
            <a:r>
              <a:rPr lang="en-US" sz="1900" b="1" i="0" dirty="0" smtClean="0">
                <a:solidFill>
                  <a:srgbClr val="FF0000"/>
                </a:solidFill>
                <a:hlinkClick r:id="rId3"/>
              </a:rPr>
              <a:t>intosai.portalkso.ru</a:t>
            </a:r>
            <a:endParaRPr lang="en-US" sz="1900" b="1" i="0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900" b="1" i="0" dirty="0" smtClean="0"/>
              <a:t>The draft </a:t>
            </a:r>
            <a:r>
              <a:rPr lang="en-US" sz="1900" b="1" i="0" dirty="0"/>
              <a:t>Glossary on the public procurement audit was </a:t>
            </a:r>
            <a:r>
              <a:rPr lang="en-US" sz="1900" b="1" i="0" dirty="0" smtClean="0"/>
              <a:t>developed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900" b="1" i="0" dirty="0" smtClean="0"/>
              <a:t>Public Procurement Audit </a:t>
            </a:r>
            <a:r>
              <a:rPr lang="en-US" sz="1900" b="1" i="0" dirty="0"/>
              <a:t>P</a:t>
            </a:r>
            <a:r>
              <a:rPr lang="en-US" sz="1900" b="1" i="0" dirty="0" smtClean="0"/>
              <a:t>ractical </a:t>
            </a:r>
            <a:r>
              <a:rPr lang="en-US" sz="1900" b="1" i="0" dirty="0"/>
              <a:t>G</a:t>
            </a:r>
            <a:r>
              <a:rPr lang="en-US" sz="1900" b="1" i="0" dirty="0" smtClean="0"/>
              <a:t>uide </a:t>
            </a:r>
            <a:r>
              <a:rPr lang="en-US" sz="1900" b="1" i="0" dirty="0"/>
              <a:t>was developed</a:t>
            </a:r>
            <a:endParaRPr lang="ru-RU" sz="1900" b="1" i="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3611" y="5145781"/>
            <a:ext cx="8625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The </a:t>
            </a:r>
            <a:r>
              <a:rPr lang="en-US" b="1" dirty="0" smtClean="0">
                <a:solidFill>
                  <a:srgbClr val="C00000"/>
                </a:solidFill>
              </a:rPr>
              <a:t>work </a:t>
            </a:r>
            <a:r>
              <a:rPr lang="en-US" b="1" dirty="0">
                <a:solidFill>
                  <a:srgbClr val="C00000"/>
                </a:solidFill>
              </a:rPr>
              <a:t>plan for 2014 - 2016 </a:t>
            </a:r>
            <a:r>
              <a:rPr lang="en-US" b="1" dirty="0" smtClean="0">
                <a:solidFill>
                  <a:srgbClr val="C00000"/>
                </a:solidFill>
              </a:rPr>
              <a:t>is realized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94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59662" y="475015"/>
            <a:ext cx="55931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200" b="1" i="0" dirty="0" smtClean="0">
                <a:solidFill>
                  <a:schemeClr val="bg1"/>
                </a:solidFill>
              </a:rPr>
              <a:t>The </a:t>
            </a:r>
            <a:r>
              <a:rPr lang="en-US" sz="2200" b="1" i="0" dirty="0">
                <a:solidFill>
                  <a:schemeClr val="bg1"/>
                </a:solidFill>
              </a:rPr>
              <a:t>1</a:t>
            </a:r>
            <a:r>
              <a:rPr lang="en-US" sz="2200" b="1" i="0" dirty="0" smtClean="0">
                <a:solidFill>
                  <a:schemeClr val="bg1"/>
                </a:solidFill>
              </a:rPr>
              <a:t>st </a:t>
            </a:r>
            <a:r>
              <a:rPr lang="en-US" sz="2200" b="1" i="0" dirty="0">
                <a:solidFill>
                  <a:schemeClr val="bg1"/>
                </a:solidFill>
              </a:rPr>
              <a:t>meeting</a:t>
            </a:r>
            <a:r>
              <a:rPr lang="ru-RU" sz="2200" b="1" i="0" dirty="0">
                <a:solidFill>
                  <a:schemeClr val="bg1"/>
                </a:solidFill>
              </a:rPr>
              <a:t> </a:t>
            </a:r>
            <a:r>
              <a:rPr lang="en-US" sz="2200" b="1" i="0" dirty="0">
                <a:solidFill>
                  <a:schemeClr val="bg1"/>
                </a:solidFill>
              </a:rPr>
              <a:t>of </a:t>
            </a:r>
            <a:r>
              <a:rPr lang="en-US" sz="2200" b="1" i="0" dirty="0" smtClean="0">
                <a:solidFill>
                  <a:schemeClr val="bg1"/>
                </a:solidFill>
              </a:rPr>
              <a:t>the Working Group</a:t>
            </a:r>
            <a:endParaRPr lang="ru-RU" sz="2200" i="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98400" y="2368800"/>
            <a:ext cx="532800" cy="619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0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312800" y="2989200"/>
            <a:ext cx="532800" cy="619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0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320000" y="3702000"/>
            <a:ext cx="532800" cy="619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946" y="1818165"/>
            <a:ext cx="877329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900" b="1" i="0" dirty="0"/>
              <a:t>To </a:t>
            </a:r>
            <a:r>
              <a:rPr lang="en-US" sz="1900" b="1" i="0" dirty="0" smtClean="0"/>
              <a:t>learn </a:t>
            </a:r>
            <a:r>
              <a:rPr lang="en-US" sz="1900" b="1" i="0" dirty="0"/>
              <a:t>the </a:t>
            </a:r>
            <a:r>
              <a:rPr lang="en-US" sz="1900" b="1" i="0" dirty="0" smtClean="0"/>
              <a:t>experience of new WG members </a:t>
            </a:r>
            <a:r>
              <a:rPr lang="en-US" sz="1900" b="1" i="0" dirty="0"/>
              <a:t>in the field of </a:t>
            </a:r>
            <a:r>
              <a:rPr lang="en-US" sz="1900" b="1" i="0" dirty="0" smtClean="0"/>
              <a:t>public procurement and public </a:t>
            </a:r>
            <a:r>
              <a:rPr lang="en-US" sz="1900" b="1" i="0" dirty="0" err="1" smtClean="0"/>
              <a:t>procurment</a:t>
            </a:r>
            <a:r>
              <a:rPr lang="en-US" sz="1900" b="1" i="0" dirty="0" smtClean="0"/>
              <a:t> audit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900" b="1" i="0" dirty="0" smtClean="0"/>
              <a:t>To </a:t>
            </a:r>
            <a:r>
              <a:rPr lang="en-US" sz="1900" b="1" i="0" dirty="0"/>
              <a:t>approve </a:t>
            </a:r>
            <a:r>
              <a:rPr lang="en-US" sz="1900" b="1" i="0" dirty="0" smtClean="0"/>
              <a:t>Terms </a:t>
            </a:r>
            <a:r>
              <a:rPr lang="en-US" sz="1900" b="1" i="0" dirty="0"/>
              <a:t>of reference and </a:t>
            </a:r>
            <a:r>
              <a:rPr lang="en-US" sz="1900" b="1" i="0" dirty="0" smtClean="0"/>
              <a:t>Work </a:t>
            </a:r>
            <a:r>
              <a:rPr lang="en-US" sz="1900" b="1" i="0" dirty="0"/>
              <a:t>p</a:t>
            </a:r>
            <a:r>
              <a:rPr lang="en-US" sz="1900" b="1" i="0" dirty="0" smtClean="0"/>
              <a:t>lan </a:t>
            </a:r>
            <a:r>
              <a:rPr lang="en-US" sz="1900" b="1" i="0" dirty="0"/>
              <a:t>of the WG for 2017 – </a:t>
            </a:r>
            <a:r>
              <a:rPr lang="en-US" sz="1900" b="1" i="0" dirty="0" smtClean="0"/>
              <a:t>2019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900" b="1" i="0" dirty="0" smtClean="0"/>
              <a:t>To </a:t>
            </a:r>
            <a:r>
              <a:rPr lang="en-US" sz="1900" b="1" i="0" dirty="0"/>
              <a:t>agree on </a:t>
            </a:r>
            <a:r>
              <a:rPr lang="en-US" sz="1900" b="1" i="0" dirty="0" smtClean="0"/>
              <a:t>the </a:t>
            </a:r>
            <a:r>
              <a:rPr lang="en-US" sz="1900" b="1" i="0" dirty="0"/>
              <a:t>structure </a:t>
            </a:r>
            <a:r>
              <a:rPr lang="en-US" sz="1900" b="1" i="0" dirty="0" smtClean="0"/>
              <a:t>of  INTOSAI </a:t>
            </a:r>
            <a:r>
              <a:rPr lang="en-US" sz="1900" b="1" i="0" dirty="0"/>
              <a:t>Standard </a:t>
            </a:r>
            <a:r>
              <a:rPr lang="en-US" sz="1900" b="1" i="0" dirty="0" smtClean="0"/>
              <a:t>for </a:t>
            </a:r>
            <a:r>
              <a:rPr lang="en-US" sz="1900" b="1" i="0" dirty="0"/>
              <a:t>" Public </a:t>
            </a:r>
            <a:r>
              <a:rPr lang="en-US" sz="1900" b="1" i="0" dirty="0" smtClean="0"/>
              <a:t>Procurement </a:t>
            </a:r>
            <a:r>
              <a:rPr lang="en-US" sz="1900" b="1" i="0" dirty="0"/>
              <a:t>A</a:t>
            </a:r>
            <a:r>
              <a:rPr lang="en-US" sz="1900" b="1" i="0" dirty="0" smtClean="0"/>
              <a:t>udit“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900" b="1" i="0" dirty="0" smtClean="0"/>
              <a:t>To </a:t>
            </a:r>
            <a:r>
              <a:rPr lang="en-US" sz="1900" b="1" i="0" dirty="0"/>
              <a:t>discuss the format for submission of proposals for filling of the </a:t>
            </a:r>
            <a:r>
              <a:rPr lang="en-US" sz="1900" b="1" i="0" dirty="0" smtClean="0"/>
              <a:t>Standard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900" b="1" i="0" dirty="0" smtClean="0"/>
              <a:t>To </a:t>
            </a:r>
            <a:r>
              <a:rPr lang="en-US" sz="1900" b="1" i="0" dirty="0"/>
              <a:t>consider other issues </a:t>
            </a:r>
            <a:r>
              <a:rPr lang="en-US" sz="1900" b="1" i="0" dirty="0" smtClean="0"/>
              <a:t>according to </a:t>
            </a:r>
            <a:r>
              <a:rPr lang="en-US" sz="1900" b="1" i="0" dirty="0"/>
              <a:t>the proposal of the WG members</a:t>
            </a:r>
            <a:endParaRPr lang="ru-RU" sz="2000" b="1" i="0" dirty="0"/>
          </a:p>
        </p:txBody>
      </p:sp>
    </p:spTree>
    <p:extLst>
      <p:ext uri="{BB962C8B-B14F-4D97-AF65-F5344CB8AC3E}">
        <p14:creationId xmlns:p14="http://schemas.microsoft.com/office/powerpoint/2010/main" val="416918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59662" y="475015"/>
            <a:ext cx="55931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200" b="1" i="0" dirty="0" smtClean="0">
                <a:solidFill>
                  <a:schemeClr val="bg1"/>
                </a:solidFill>
              </a:rPr>
              <a:t>The </a:t>
            </a:r>
            <a:r>
              <a:rPr lang="en-US" sz="2200" b="1" i="0" dirty="0">
                <a:solidFill>
                  <a:schemeClr val="bg1"/>
                </a:solidFill>
              </a:rPr>
              <a:t>work plan for the development of the Standard</a:t>
            </a:r>
            <a:endParaRPr lang="ru-RU" sz="2200" i="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98400" y="2368800"/>
            <a:ext cx="532800" cy="619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0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312800" y="2989200"/>
            <a:ext cx="532800" cy="619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0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320000" y="3702000"/>
            <a:ext cx="532800" cy="619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0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735397"/>
              </p:ext>
            </p:extLst>
          </p:nvPr>
        </p:nvGraphicFramePr>
        <p:xfrm>
          <a:off x="288323" y="1548713"/>
          <a:ext cx="8542639" cy="334456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3201"/>
                <a:gridCol w="5342010"/>
                <a:gridCol w="2707428"/>
              </a:tblGrid>
              <a:tr h="59758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900" b="0" dirty="0" smtClean="0">
                          <a:effectLst/>
                          <a:latin typeface="+mn-lt"/>
                          <a:ea typeface="Times New Roman"/>
                        </a:rPr>
                        <a:t>Stages</a:t>
                      </a:r>
                      <a:endParaRPr lang="ru-RU" sz="19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900" b="0" dirty="0" smtClean="0">
                          <a:effectLst/>
                          <a:latin typeface="+mn-lt"/>
                          <a:ea typeface="Times New Roman"/>
                        </a:rPr>
                        <a:t>Time</a:t>
                      </a:r>
                      <a:endParaRPr lang="ru-RU" sz="19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54939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ru-RU" sz="1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effectLst/>
                          <a:latin typeface="+mn-lt"/>
                          <a:ea typeface="Times New Roman"/>
                        </a:rPr>
                        <a:t>(</a:t>
                      </a:r>
                      <a:r>
                        <a:rPr lang="ru-RU" sz="1900" b="1" dirty="0" err="1">
                          <a:effectLst/>
                          <a:latin typeface="+mn-lt"/>
                          <a:ea typeface="Times New Roman"/>
                        </a:rPr>
                        <a:t>Project</a:t>
                      </a:r>
                      <a:r>
                        <a:rPr lang="ru-RU" sz="1900" b="1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900" b="1" dirty="0" err="1">
                          <a:effectLst/>
                          <a:latin typeface="+mn-lt"/>
                          <a:ea typeface="Times New Roman"/>
                        </a:rPr>
                        <a:t>proposal</a:t>
                      </a:r>
                      <a:r>
                        <a:rPr lang="ru-RU" sz="1900" b="1" dirty="0">
                          <a:effectLst/>
                          <a:latin typeface="+mn-lt"/>
                          <a:ea typeface="Times New Roman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effectLst/>
                          <a:latin typeface="+mn-lt"/>
                          <a:ea typeface="Times New Roman"/>
                        </a:rPr>
                        <a:t>А</a:t>
                      </a:r>
                      <a:r>
                        <a:rPr lang="en-US" sz="1900" b="1" dirty="0" err="1" smtClean="0">
                          <a:effectLst/>
                          <a:latin typeface="+mn-lt"/>
                          <a:ea typeface="Times New Roman"/>
                        </a:rPr>
                        <a:t>ugust</a:t>
                      </a:r>
                      <a:r>
                        <a:rPr lang="ru-RU" sz="1900" b="1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900" b="1" dirty="0">
                          <a:effectLst/>
                          <a:latin typeface="+mn-lt"/>
                          <a:ea typeface="Times New Roman"/>
                        </a:rPr>
                        <a:t>2017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39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endParaRPr lang="ru-RU" sz="1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effectLst/>
                          <a:latin typeface="+mn-lt"/>
                          <a:ea typeface="Times New Roman"/>
                        </a:rPr>
                        <a:t>(</a:t>
                      </a:r>
                      <a:r>
                        <a:rPr lang="ru-RU" sz="1900" b="1" dirty="0" err="1">
                          <a:effectLst/>
                          <a:latin typeface="+mn-lt"/>
                          <a:ea typeface="Times New Roman"/>
                        </a:rPr>
                        <a:t>Exposure</a:t>
                      </a:r>
                      <a:r>
                        <a:rPr lang="ru-RU" sz="1900" b="1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900" b="1" dirty="0" err="1">
                          <a:effectLst/>
                          <a:latin typeface="+mn-lt"/>
                          <a:ea typeface="Times New Roman"/>
                        </a:rPr>
                        <a:t>draft</a:t>
                      </a:r>
                      <a:r>
                        <a:rPr lang="ru-RU" sz="1900" b="1" dirty="0">
                          <a:effectLst/>
                          <a:latin typeface="+mn-lt"/>
                          <a:ea typeface="Times New Roman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effectLst/>
                          <a:latin typeface="+mn-lt"/>
                          <a:ea typeface="Times New Roman"/>
                        </a:rPr>
                        <a:t>June</a:t>
                      </a:r>
                      <a:r>
                        <a:rPr lang="ru-RU" sz="1900" b="1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900" b="1" dirty="0">
                          <a:effectLst/>
                          <a:latin typeface="+mn-lt"/>
                          <a:ea typeface="Times New Roman"/>
                        </a:rPr>
                        <a:t>2018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39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ru-RU" sz="1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effectLst/>
                          <a:latin typeface="+mn-lt"/>
                          <a:ea typeface="Times New Roman"/>
                        </a:rPr>
                        <a:t>(</a:t>
                      </a:r>
                      <a:r>
                        <a:rPr lang="ru-RU" sz="1900" b="1" dirty="0" err="1">
                          <a:effectLst/>
                          <a:latin typeface="+mn-lt"/>
                          <a:ea typeface="Times New Roman"/>
                        </a:rPr>
                        <a:t>Endorsement</a:t>
                      </a:r>
                      <a:r>
                        <a:rPr lang="ru-RU" sz="1900" b="1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900" b="1" dirty="0" err="1">
                          <a:effectLst/>
                          <a:latin typeface="+mn-lt"/>
                          <a:ea typeface="Times New Roman"/>
                        </a:rPr>
                        <a:t>version</a:t>
                      </a:r>
                      <a:r>
                        <a:rPr lang="ru-RU" sz="1900" b="1" dirty="0">
                          <a:effectLst/>
                          <a:latin typeface="+mn-lt"/>
                          <a:ea typeface="Times New Roman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effectLst/>
                          <a:latin typeface="+mn-lt"/>
                          <a:ea typeface="Times New Roman"/>
                        </a:rPr>
                        <a:t>December</a:t>
                      </a:r>
                      <a:r>
                        <a:rPr lang="ru-RU" sz="1900" b="1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900" b="1" dirty="0">
                          <a:effectLst/>
                          <a:latin typeface="+mn-lt"/>
                          <a:ea typeface="Times New Roman"/>
                        </a:rPr>
                        <a:t>2018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39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+mn-lt"/>
                          <a:ea typeface="Times New Roman"/>
                        </a:rPr>
                        <a:t>4</a:t>
                      </a:r>
                      <a:endParaRPr lang="ru-RU" sz="1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900" b="1" dirty="0">
                          <a:effectLst/>
                          <a:latin typeface="+mn-lt"/>
                          <a:ea typeface="Times New Roman"/>
                        </a:rPr>
                        <a:t>(</a:t>
                      </a:r>
                      <a:r>
                        <a:rPr lang="ru-RU" sz="1900" b="1" dirty="0" err="1">
                          <a:effectLst/>
                          <a:latin typeface="+mn-lt"/>
                          <a:ea typeface="Times New Roman"/>
                        </a:rPr>
                        <a:t>Final</a:t>
                      </a:r>
                      <a:r>
                        <a:rPr lang="ru-RU" sz="1900" b="1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900" b="1" dirty="0" err="1">
                          <a:effectLst/>
                          <a:latin typeface="+mn-lt"/>
                          <a:ea typeface="Times New Roman"/>
                        </a:rPr>
                        <a:t>pronouncement</a:t>
                      </a:r>
                      <a:r>
                        <a:rPr lang="ru-RU" sz="1900" b="1" dirty="0">
                          <a:effectLst/>
                          <a:latin typeface="+mn-lt"/>
                          <a:ea typeface="Times New Roman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effectLst/>
                          <a:latin typeface="+mn-lt"/>
                          <a:ea typeface="Times New Roman"/>
                        </a:rPr>
                        <a:t>February</a:t>
                      </a:r>
                      <a:r>
                        <a:rPr lang="ru-RU" sz="1900" b="1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900" b="1" dirty="0">
                          <a:effectLst/>
                          <a:latin typeface="+mn-lt"/>
                          <a:ea typeface="Times New Roman"/>
                        </a:rPr>
                        <a:t>2019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39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+mn-lt"/>
                          <a:ea typeface="Times New Roman"/>
                        </a:rPr>
                        <a:t>5</a:t>
                      </a:r>
                      <a:endParaRPr lang="ru-RU" sz="1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The Current Standard </a:t>
                      </a:r>
                      <a:r>
                        <a:rPr lang="ru-RU" sz="19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(</a:t>
                      </a:r>
                      <a:r>
                        <a:rPr lang="en-US" sz="19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ISSAI</a:t>
                      </a:r>
                      <a:r>
                        <a:rPr lang="ru-RU" sz="19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December</a:t>
                      </a:r>
                      <a:r>
                        <a:rPr lang="ru-RU" sz="19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9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2019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857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3507</TotalTime>
  <Words>256</Words>
  <Application>Microsoft Office PowerPoint</Application>
  <PresentationFormat>Экран (16:10)</PresentationFormat>
  <Paragraphs>56</Paragraphs>
  <Slides>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Тема Office</vt:lpstr>
      <vt:lpstr>1_Специальное оформление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Mac Editor</dc:creator>
  <cp:lastModifiedBy>Никитина Е.Ю.</cp:lastModifiedBy>
  <cp:revision>251</cp:revision>
  <cp:lastPrinted>2017-05-29T13:04:23Z</cp:lastPrinted>
  <dcterms:created xsi:type="dcterms:W3CDTF">2014-09-22T05:50:31Z</dcterms:created>
  <dcterms:modified xsi:type="dcterms:W3CDTF">2017-06-29T09:04:24Z</dcterms:modified>
</cp:coreProperties>
</file>